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86" r:id="rId2"/>
    <p:sldId id="366" r:id="rId3"/>
    <p:sldId id="364" r:id="rId4"/>
    <p:sldId id="367" r:id="rId5"/>
    <p:sldId id="365" r:id="rId6"/>
    <p:sldId id="368" r:id="rId7"/>
    <p:sldId id="369" r:id="rId8"/>
    <p:sldId id="370" r:id="rId9"/>
    <p:sldId id="371" r:id="rId10"/>
    <p:sldId id="372" r:id="rId11"/>
    <p:sldId id="373" r:id="rId12"/>
    <p:sldId id="375" r:id="rId13"/>
    <p:sldId id="374" r:id="rId14"/>
    <p:sldId id="376" r:id="rId15"/>
    <p:sldId id="381" r:id="rId16"/>
    <p:sldId id="382" r:id="rId17"/>
    <p:sldId id="383" r:id="rId18"/>
    <p:sldId id="384" r:id="rId19"/>
    <p:sldId id="385" r:id="rId20"/>
    <p:sldId id="387" r:id="rId21"/>
    <p:sldId id="390" r:id="rId22"/>
    <p:sldId id="397" r:id="rId23"/>
    <p:sldId id="391" r:id="rId24"/>
    <p:sldId id="392" r:id="rId25"/>
    <p:sldId id="393" r:id="rId26"/>
    <p:sldId id="394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405" r:id="rId35"/>
    <p:sldId id="406" r:id="rId36"/>
    <p:sldId id="407" r:id="rId37"/>
  </p:sldIdLst>
  <p:sldSz cx="9144000" cy="6858000" type="screen4x3"/>
  <p:notesSz cx="6858000" cy="9144000"/>
  <p:defaultTextStyle>
    <a:defPPr>
      <a:defRPr lang="en-US"/>
    </a:defPPr>
    <a:lvl1pPr marL="0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2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2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073"/>
    <a:srgbClr val="E6D5D4"/>
    <a:srgbClr val="F37F46"/>
    <a:srgbClr val="5CBD41"/>
    <a:srgbClr val="9B16D2"/>
    <a:srgbClr val="119FE3"/>
    <a:srgbClr val="6D9C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31" autoAdjust="0"/>
    <p:restoredTop sz="98722" autoAdjust="0"/>
  </p:normalViewPr>
  <p:slideViewPr>
    <p:cSldViewPr snapToGrid="0" snapToObjects="1">
      <p:cViewPr varScale="1">
        <p:scale>
          <a:sx n="223" d="100"/>
          <a:sy n="223" d="100"/>
        </p:scale>
        <p:origin x="-1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20F43-A29B-C24A-A4C2-9D294EA83B8D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CE09E-E5DF-CF41-BBBA-9A3EA31A4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5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457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457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2" algn="l" defTabSz="457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457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2" algn="l" defTabSz="457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457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457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C23DB-B909-40C2-8DFD-423A8172CD70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26"/>
            <a:ext cx="7772400" cy="1470025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1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4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5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5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41" indent="0">
              <a:buNone/>
              <a:defRPr sz="1800" b="1"/>
            </a:lvl3pPr>
            <a:lvl4pPr marL="1371511" indent="0">
              <a:buNone/>
              <a:defRPr sz="1600" b="1"/>
            </a:lvl4pPr>
            <a:lvl5pPr marL="1828682" indent="0">
              <a:buNone/>
              <a:defRPr sz="1600" b="1"/>
            </a:lvl5pPr>
            <a:lvl6pPr marL="2285852" indent="0">
              <a:buNone/>
              <a:defRPr sz="1600" b="1"/>
            </a:lvl6pPr>
            <a:lvl7pPr marL="2743022" indent="0">
              <a:buNone/>
              <a:defRPr sz="1600" b="1"/>
            </a:lvl7pPr>
            <a:lvl8pPr marL="3200193" indent="0">
              <a:buNone/>
              <a:defRPr sz="1600" b="1"/>
            </a:lvl8pPr>
            <a:lvl9pPr marL="3657363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41" indent="0">
              <a:buNone/>
              <a:defRPr sz="1800" b="1"/>
            </a:lvl3pPr>
            <a:lvl4pPr marL="1371511" indent="0">
              <a:buNone/>
              <a:defRPr sz="1600" b="1"/>
            </a:lvl4pPr>
            <a:lvl5pPr marL="1828682" indent="0">
              <a:buNone/>
              <a:defRPr sz="1600" b="1"/>
            </a:lvl5pPr>
            <a:lvl6pPr marL="2285852" indent="0">
              <a:buNone/>
              <a:defRPr sz="1600" b="1"/>
            </a:lvl6pPr>
            <a:lvl7pPr marL="2743022" indent="0">
              <a:buNone/>
              <a:defRPr sz="1600" b="1"/>
            </a:lvl7pPr>
            <a:lvl8pPr marL="3200193" indent="0">
              <a:buNone/>
              <a:defRPr sz="1600" b="1"/>
            </a:lvl8pPr>
            <a:lvl9pPr marL="3657363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7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4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0" indent="0">
              <a:buNone/>
              <a:defRPr sz="1200"/>
            </a:lvl2pPr>
            <a:lvl3pPr marL="914341" indent="0">
              <a:buNone/>
              <a:defRPr sz="1000"/>
            </a:lvl3pPr>
            <a:lvl4pPr marL="1371511" indent="0">
              <a:buNone/>
              <a:defRPr sz="900"/>
            </a:lvl4pPr>
            <a:lvl5pPr marL="1828682" indent="0">
              <a:buNone/>
              <a:defRPr sz="900"/>
            </a:lvl5pPr>
            <a:lvl6pPr marL="2285852" indent="0">
              <a:buNone/>
              <a:defRPr sz="900"/>
            </a:lvl6pPr>
            <a:lvl7pPr marL="2743022" indent="0">
              <a:buNone/>
              <a:defRPr sz="900"/>
            </a:lvl7pPr>
            <a:lvl8pPr marL="3200193" indent="0">
              <a:buNone/>
              <a:defRPr sz="900"/>
            </a:lvl8pPr>
            <a:lvl9pPr marL="3657363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3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0" indent="0">
              <a:buNone/>
              <a:defRPr sz="2800"/>
            </a:lvl2pPr>
            <a:lvl3pPr marL="914341" indent="0">
              <a:buNone/>
              <a:defRPr sz="2400"/>
            </a:lvl3pPr>
            <a:lvl4pPr marL="1371511" indent="0">
              <a:buNone/>
              <a:defRPr sz="2000"/>
            </a:lvl4pPr>
            <a:lvl5pPr marL="1828682" indent="0">
              <a:buNone/>
              <a:defRPr sz="2000"/>
            </a:lvl5pPr>
            <a:lvl6pPr marL="2285852" indent="0">
              <a:buNone/>
              <a:defRPr sz="2000"/>
            </a:lvl6pPr>
            <a:lvl7pPr marL="2743022" indent="0">
              <a:buNone/>
              <a:defRPr sz="2000"/>
            </a:lvl7pPr>
            <a:lvl8pPr marL="3200193" indent="0">
              <a:buNone/>
              <a:defRPr sz="2000"/>
            </a:lvl8pPr>
            <a:lvl9pPr marL="365736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0" indent="0">
              <a:buNone/>
              <a:defRPr sz="1200"/>
            </a:lvl2pPr>
            <a:lvl3pPr marL="914341" indent="0">
              <a:buNone/>
              <a:defRPr sz="1000"/>
            </a:lvl3pPr>
            <a:lvl4pPr marL="1371511" indent="0">
              <a:buNone/>
              <a:defRPr sz="900"/>
            </a:lvl4pPr>
            <a:lvl5pPr marL="1828682" indent="0">
              <a:buNone/>
              <a:defRPr sz="900"/>
            </a:lvl5pPr>
            <a:lvl6pPr marL="2285852" indent="0">
              <a:buNone/>
              <a:defRPr sz="900"/>
            </a:lvl6pPr>
            <a:lvl7pPr marL="2743022" indent="0">
              <a:buNone/>
              <a:defRPr sz="900"/>
            </a:lvl7pPr>
            <a:lvl8pPr marL="3200193" indent="0">
              <a:buNone/>
              <a:defRPr sz="900"/>
            </a:lvl8pPr>
            <a:lvl9pPr marL="3657363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7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4" tIns="45717" rIns="91434" bIns="45717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B4260-3C45-FA41-9E43-8A421BF7EBB2}" type="datetimeFigureOut">
              <a:rPr lang="en-US" smtClean="0"/>
              <a:t>04/12/18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0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E7D95-C811-A442-B084-E3E74E3B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5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7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8" indent="-342878" algn="l" defTabSz="4571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2" indent="-285732" algn="l" defTabSz="45717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6" indent="-228585" algn="l" defTabSz="45717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96" indent="-228585" algn="l" defTabSz="45717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67" indent="-228585" algn="l" defTabSz="45717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37" indent="-228585" algn="l" defTabSz="4571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8" indent="-228585" algn="l" defTabSz="4571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8" indent="-228585" algn="l" defTabSz="4571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8" indent="-228585" algn="l" defTabSz="45717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457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1" algn="l" defTabSz="457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1" algn="l" defTabSz="457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2" algn="l" defTabSz="457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2" algn="l" defTabSz="457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2" algn="l" defTabSz="457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3" algn="l" defTabSz="457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3" algn="l" defTabSz="457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2989" y="2048195"/>
            <a:ext cx="4812206" cy="1065731"/>
          </a:xfrm>
          <a:prstGeom prst="rect">
            <a:avLst/>
          </a:prstGeom>
          <a:noFill/>
        </p:spPr>
        <p:txBody>
          <a:bodyPr wrap="none" lIns="80065" tIns="40032" rIns="80065" bIns="40032" rtlCol="0">
            <a:spAutoFit/>
          </a:bodyPr>
          <a:lstStyle/>
          <a:p>
            <a:r>
              <a:rPr lang="en-US" sz="3200" dirty="0"/>
              <a:t>Fundamentals of photonics: </a:t>
            </a:r>
          </a:p>
          <a:p>
            <a:r>
              <a:rPr lang="en-US" sz="3200"/>
              <a:t>Lecture</a:t>
            </a:r>
            <a:r>
              <a:rPr lang="en-US" sz="3200" smtClean="0"/>
              <a:t>-2  </a:t>
            </a:r>
            <a:r>
              <a:rPr lang="en-US" sz="3200" dirty="0" smtClean="0"/>
              <a:t>Fourier </a:t>
            </a:r>
            <a:r>
              <a:rPr lang="en-US" sz="3200" dirty="0"/>
              <a:t>optics</a:t>
            </a:r>
          </a:p>
        </p:txBody>
      </p:sp>
    </p:spTree>
    <p:extLst>
      <p:ext uri="{BB962C8B-B14F-4D97-AF65-F5344CB8AC3E}">
        <p14:creationId xmlns:p14="http://schemas.microsoft.com/office/powerpoint/2010/main" val="228067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1"/>
            <a:ext cx="9144000" cy="56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2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8601" y="826097"/>
            <a:ext cx="8674100" cy="1652735"/>
            <a:chOff x="228600" y="1546942"/>
            <a:chExt cx="8674100" cy="16527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1546942"/>
              <a:ext cx="8674100" cy="1498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377" y="2250954"/>
              <a:ext cx="4691630" cy="94872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0111" y="2250954"/>
              <a:ext cx="3276600" cy="9017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77969" y="165287"/>
            <a:ext cx="3972750" cy="584769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3200" dirty="0"/>
              <a:t>Fresnel Approximation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68" y="3314701"/>
            <a:ext cx="8928100" cy="3543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31" y="2695234"/>
            <a:ext cx="4241800" cy="5588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885166" y="2770917"/>
            <a:ext cx="2253850" cy="389524"/>
            <a:chOff x="4946106" y="2677962"/>
            <a:chExt cx="3525119" cy="5969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325" y="2695234"/>
              <a:ext cx="2374900" cy="520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46106" y="2677962"/>
              <a:ext cx="749300" cy="5969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24792" y="2778304"/>
              <a:ext cx="4572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72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1" y="0"/>
            <a:ext cx="7897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2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35504"/>
            <a:ext cx="88519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00" y="3439069"/>
            <a:ext cx="8240183" cy="33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2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578" y="0"/>
            <a:ext cx="5883393" cy="2899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5" y="2665800"/>
            <a:ext cx="7676728" cy="41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2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9" y="1178518"/>
            <a:ext cx="8768221" cy="468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92"/>
            <a:ext cx="9144000" cy="4431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7001"/>
            <a:ext cx="9144000" cy="16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14" y="6121119"/>
            <a:ext cx="6376075" cy="492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686591">
            <a:off x="4138799" y="2791446"/>
            <a:ext cx="5090218" cy="76943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Infinite aperture case</a:t>
            </a:r>
          </a:p>
        </p:txBody>
      </p:sp>
    </p:spTree>
    <p:extLst>
      <p:ext uri="{BB962C8B-B14F-4D97-AF65-F5344CB8AC3E}">
        <p14:creationId xmlns:p14="http://schemas.microsoft.com/office/powerpoint/2010/main" val="12862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1" y="0"/>
            <a:ext cx="698345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94" y="4575153"/>
            <a:ext cx="2531556" cy="14898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Infinite aperture</a:t>
            </a:r>
          </a:p>
        </p:txBody>
      </p:sp>
    </p:spTree>
    <p:extLst>
      <p:ext uri="{BB962C8B-B14F-4D97-AF65-F5344CB8AC3E}">
        <p14:creationId xmlns:p14="http://schemas.microsoft.com/office/powerpoint/2010/main" val="12862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7" y="987692"/>
            <a:ext cx="7609912" cy="5648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102" y="1193"/>
            <a:ext cx="7173690" cy="1200323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</a:rPr>
              <a:t>Rectangular aperture: </a:t>
            </a:r>
          </a:p>
          <a:p>
            <a:r>
              <a:rPr lang="en-US" sz="3600" dirty="0" smtClean="0">
                <a:solidFill>
                  <a:srgbClr val="3366FF"/>
                </a:solidFill>
              </a:rPr>
              <a:t>Fresnel and </a:t>
            </a:r>
            <a:r>
              <a:rPr lang="en-US" sz="3600" dirty="0" err="1" smtClean="0">
                <a:solidFill>
                  <a:srgbClr val="3366FF"/>
                </a:solidFill>
              </a:rPr>
              <a:t>Fraunhofer</a:t>
            </a:r>
            <a:r>
              <a:rPr lang="en-US" sz="3600" dirty="0" smtClean="0">
                <a:solidFill>
                  <a:srgbClr val="3366FF"/>
                </a:solidFill>
              </a:rPr>
              <a:t> diffraction </a:t>
            </a:r>
            <a:endParaRPr lang="en-US" sz="3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67" y="1469780"/>
            <a:ext cx="7647164" cy="4848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102" y="1193"/>
            <a:ext cx="7173690" cy="1200323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</a:rPr>
              <a:t>Gaussian aperture: </a:t>
            </a:r>
          </a:p>
          <a:p>
            <a:r>
              <a:rPr lang="en-US" sz="3600" dirty="0" smtClean="0">
                <a:solidFill>
                  <a:srgbClr val="3366FF"/>
                </a:solidFill>
              </a:rPr>
              <a:t>Fresnel and </a:t>
            </a:r>
            <a:r>
              <a:rPr lang="en-US" sz="3600" dirty="0" err="1" smtClean="0">
                <a:solidFill>
                  <a:srgbClr val="3366FF"/>
                </a:solidFill>
              </a:rPr>
              <a:t>Fraunhofer</a:t>
            </a:r>
            <a:r>
              <a:rPr lang="en-US" sz="3600" dirty="0" smtClean="0">
                <a:solidFill>
                  <a:srgbClr val="3366FF"/>
                </a:solidFill>
              </a:rPr>
              <a:t> diffraction </a:t>
            </a:r>
            <a:endParaRPr lang="en-US" sz="3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901"/>
            <a:ext cx="9144000" cy="53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7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3196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356" y="3196302"/>
            <a:ext cx="5310605" cy="323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0"/>
            <a:ext cx="7094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5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2989" y="2048195"/>
            <a:ext cx="7081857" cy="1065731"/>
          </a:xfrm>
          <a:prstGeom prst="rect">
            <a:avLst/>
          </a:prstGeom>
          <a:noFill/>
        </p:spPr>
        <p:txBody>
          <a:bodyPr wrap="none" lIns="80065" tIns="40032" rIns="80065" bIns="40032" rtlCol="0">
            <a:spAutoFit/>
          </a:bodyPr>
          <a:lstStyle/>
          <a:p>
            <a:r>
              <a:rPr lang="en-US" sz="3200" dirty="0"/>
              <a:t>Fundamentals of photonics: </a:t>
            </a:r>
          </a:p>
          <a:p>
            <a:r>
              <a:rPr lang="en-US" sz="3200" dirty="0"/>
              <a:t>Lecture</a:t>
            </a:r>
            <a:r>
              <a:rPr lang="en-US" sz="3200" dirty="0" smtClean="0"/>
              <a:t>-3a  T-</a:t>
            </a:r>
            <a:r>
              <a:rPr lang="en-US" sz="3200" dirty="0" err="1" smtClean="0"/>
              <a:t>matix</a:t>
            </a:r>
            <a:r>
              <a:rPr lang="en-US" sz="3200" dirty="0" smtClean="0"/>
              <a:t> for layered structures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462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0"/>
            <a:ext cx="9144000" cy="13620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704"/>
            <a:ext cx="9144000" cy="347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5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00"/>
            <a:ext cx="9144000" cy="49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5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800"/>
            <a:ext cx="9144000" cy="34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5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74"/>
            <a:ext cx="9144000" cy="387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3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1"/>
            <a:ext cx="9144000" cy="638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0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0"/>
            <a:ext cx="7473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17" y="0"/>
            <a:ext cx="746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00"/>
            <a:ext cx="9144000" cy="38197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61" y="4476045"/>
            <a:ext cx="7465984" cy="11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1" y="0"/>
            <a:ext cx="7412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7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68300"/>
            <a:ext cx="76962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2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1" y="1016000"/>
            <a:ext cx="7645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4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0"/>
            <a:ext cx="8550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4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38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19648" y="36219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9144000" cy="681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1" y="1943100"/>
            <a:ext cx="7708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5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61" y="4476045"/>
            <a:ext cx="7465984" cy="1111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1" y="297753"/>
            <a:ext cx="8763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8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47800"/>
            <a:ext cx="8661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8826500" cy="299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3276600"/>
            <a:ext cx="880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23" y="437443"/>
            <a:ext cx="4360333" cy="36278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56" y="4379466"/>
            <a:ext cx="7859889" cy="16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876300"/>
            <a:ext cx="89154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095861"/>
            <a:ext cx="85979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21426</TotalTime>
  <Words>71</Words>
  <Application>Microsoft Macintosh PowerPoint</Application>
  <PresentationFormat>On-screen Show (4:3)</PresentationFormat>
  <Paragraphs>39</Paragraphs>
  <Slides>36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SkolTech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Nikolay Gippius</dc:creator>
  <cp:lastModifiedBy>Nikolay Gippius</cp:lastModifiedBy>
  <cp:revision>112</cp:revision>
  <dcterms:created xsi:type="dcterms:W3CDTF">2014-11-09T20:13:15Z</dcterms:created>
  <dcterms:modified xsi:type="dcterms:W3CDTF">2018-12-04T07:13:15Z</dcterms:modified>
</cp:coreProperties>
</file>